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Instrument Sans"/>
      <p:regular r:id="rId19"/>
      <p:bold r:id="rId20"/>
      <p:italic r:id="rId21"/>
      <p:bold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gETVe8uJN4/4oyMZedtsIFEOKl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strumentSans-bold.fntdata"/><Relationship Id="rId22" Type="http://schemas.openxmlformats.org/officeDocument/2006/relationships/font" Target="fonts/InstrumentSans-boldItalic.fntdata"/><Relationship Id="rId21" Type="http://schemas.openxmlformats.org/officeDocument/2006/relationships/font" Target="fonts/InstrumentSans-italic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10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19" Type="http://schemas.openxmlformats.org/officeDocument/2006/relationships/font" Target="fonts/InstrumentSans-regular.fntdata"/><Relationship Id="rId18" Type="http://schemas.openxmlformats.org/officeDocument/2006/relationships/font" Target="fonts/ProximaNova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62d39e7f82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362d39e7f82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g362d39e7f82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" name="Google Shape;5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2d39e7f8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362d39e7f8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0" name="Google Shape;80;g362d39e7f8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" name="Google Shape;13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" name="Google Shape;17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" name="Google Shape;21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5" name="Google Shape;25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9" name="Google Shape;29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3" name="Google Shape;33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7" name="Google Shape;37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1" name="Google Shape;41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Relationship Id="rId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9" Type="http://schemas.openxmlformats.org/officeDocument/2006/relationships/image" Target="../media/image15.png"/><Relationship Id="rId5" Type="http://schemas.openxmlformats.org/officeDocument/2006/relationships/image" Target="../media/image19.png"/><Relationship Id="rId6" Type="http://schemas.openxmlformats.org/officeDocument/2006/relationships/image" Target="../media/image17.png"/><Relationship Id="rId7" Type="http://schemas.openxmlformats.org/officeDocument/2006/relationships/image" Target="../media/image24.png"/><Relationship Id="rId8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Relationship Id="rId5" Type="http://schemas.openxmlformats.org/officeDocument/2006/relationships/image" Target="../media/image8.png"/><Relationship Id="rId6" Type="http://schemas.openxmlformats.org/officeDocument/2006/relationships/image" Target="../media/image20.png"/><Relationship Id="rId7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793790" y="232862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50"/>
              <a:buFont typeface="Instrument Sans"/>
              <a:buNone/>
            </a:pPr>
            <a:r>
              <a:rPr b="0" i="0" lang="en-US" sz="44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Introducción a las Syscalls en Linux ARM64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"/>
          <p:cNvSpPr/>
          <p:nvPr/>
        </p:nvSpPr>
        <p:spPr>
          <a:xfrm>
            <a:off x="793790" y="4086344"/>
            <a:ext cx="7556421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Las syscalls son el mecanismo para que las aplicaciones de usuario soliciten servicios al kernel. Son la interfaz esencial entre el software y el sistema operativo. En la arquitectura ARM64, un estándar en dispositivos móviles y servidores modernos, estas llamadas son fundamentales para el funcionamiento del sistema.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62d39e7f82_0_24"/>
          <p:cNvSpPr/>
          <p:nvPr/>
        </p:nvSpPr>
        <p:spPr>
          <a:xfrm>
            <a:off x="793795" y="1632100"/>
            <a:ext cx="49344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50"/>
              <a:buFont typeface="Instrument Sans"/>
              <a:buNone/>
            </a:pPr>
            <a:r>
              <a:rPr lang="en-US" sz="4450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Autoevaluacion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28" name="Google Shape;228;g362d39e7f82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936200"/>
            <a:ext cx="6244710" cy="340614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362d39e7f82_0_24"/>
          <p:cNvSpPr/>
          <p:nvPr/>
        </p:nvSpPr>
        <p:spPr>
          <a:xfrm>
            <a:off x="7542225" y="2936175"/>
            <a:ext cx="6244800" cy="34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implementar </a:t>
            </a:r>
            <a:r>
              <a:rPr b="1" lang="en-US" sz="2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dos versiones</a:t>
            </a:r>
            <a:r>
              <a:rPr lang="en-US" sz="2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de un pequeño programa en ensamblador ARM64 que impriman la cadena "Hola mundo\n" en consola utilizando la syscall write.</a:t>
            </a:r>
            <a:endParaRPr sz="2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¿Cuál implementación es más eficiente y por qué?</a:t>
            </a:r>
            <a:endParaRPr b="1" sz="2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120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t/>
            </a:r>
            <a:endParaRPr b="1" sz="1750">
              <a:solidFill>
                <a:srgbClr val="BFBFB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"/>
          <p:cNvSpPr/>
          <p:nvPr/>
        </p:nvSpPr>
        <p:spPr>
          <a:xfrm>
            <a:off x="793765" y="2097078"/>
            <a:ext cx="92673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50"/>
              <a:buFont typeface="Instrument Sans"/>
              <a:buNone/>
            </a:pPr>
            <a:r>
              <a:rPr lang="en-US" sz="4450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Competencia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3"/>
          <p:cNvSpPr/>
          <p:nvPr/>
        </p:nvSpPr>
        <p:spPr>
          <a:xfrm>
            <a:off x="793775" y="2883900"/>
            <a:ext cx="10013400" cy="213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lang="en-US" sz="2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El estudiante evalúa el uso de instrucciones de bajo nivel en diferentes plataformas de desarrollo, mediante la comparación de eficiencia, recursos y ciclos de ejecución, para seleccionar la alternativa más adecuada en cada escenario práctico. </a:t>
            </a:r>
            <a:endParaRPr i="0" sz="3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3" name="Google Shape;6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"/>
          <p:cNvSpPr/>
          <p:nvPr/>
        </p:nvSpPr>
        <p:spPr>
          <a:xfrm>
            <a:off x="6280190" y="117490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50"/>
              <a:buFont typeface="Instrument Sans"/>
              <a:buNone/>
            </a:pPr>
            <a:r>
              <a:rPr b="0" i="0" lang="en-US" sz="44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Función de las Syscalls en el Procesador ARM64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6280190" y="2932628"/>
            <a:ext cx="510302" cy="510302"/>
          </a:xfrm>
          <a:prstGeom prst="roundRect">
            <a:avLst>
              <a:gd fmla="val 6667" name="adj"/>
            </a:avLst>
          </a:prstGeom>
          <a:solidFill>
            <a:srgbClr val="3E3E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66" name="Google Shape;6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65260" y="2975134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"/>
          <p:cNvSpPr/>
          <p:nvPr/>
        </p:nvSpPr>
        <p:spPr>
          <a:xfrm>
            <a:off x="7017306" y="301049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Acceso Seguro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7017306" y="3500914"/>
            <a:ext cx="289941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Permiten acceder a recursos protegidos y hardware de forma segura.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"/>
          <p:cNvSpPr/>
          <p:nvPr/>
        </p:nvSpPr>
        <p:spPr>
          <a:xfrm>
            <a:off x="10200203" y="2932628"/>
            <a:ext cx="510302" cy="510302"/>
          </a:xfrm>
          <a:prstGeom prst="roundRect">
            <a:avLst>
              <a:gd fmla="val 6667" name="adj"/>
            </a:avLst>
          </a:prstGeom>
          <a:solidFill>
            <a:srgbClr val="3E3E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70" name="Google Shape;70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285274" y="2975134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"/>
          <p:cNvSpPr/>
          <p:nvPr/>
        </p:nvSpPr>
        <p:spPr>
          <a:xfrm>
            <a:off x="10937319" y="3010495"/>
            <a:ext cx="289941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Aislamiento de Privilegios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"/>
          <p:cNvSpPr/>
          <p:nvPr/>
        </p:nvSpPr>
        <p:spPr>
          <a:xfrm>
            <a:off x="10937319" y="3855244"/>
            <a:ext cx="289941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Aíslan los procesos de usuario de los privilegios del kernel, mejorando la estabilidad.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6280190" y="5760482"/>
            <a:ext cx="510302" cy="510302"/>
          </a:xfrm>
          <a:prstGeom prst="roundRect">
            <a:avLst>
              <a:gd fmla="val 6667" name="adj"/>
            </a:avLst>
          </a:prstGeom>
          <a:solidFill>
            <a:srgbClr val="3E3E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74" name="Google Shape;74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65260" y="5802987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"/>
          <p:cNvSpPr/>
          <p:nvPr/>
        </p:nvSpPr>
        <p:spPr>
          <a:xfrm>
            <a:off x="7017306" y="583834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Servicios Esenciales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"/>
          <p:cNvSpPr/>
          <p:nvPr/>
        </p:nvSpPr>
        <p:spPr>
          <a:xfrm>
            <a:off x="7017306" y="6328767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Facilitan operaciones críticas como abrir archivos, gestionar memoria y comunicación entre procesos.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2d39e7f82_0_0"/>
          <p:cNvSpPr/>
          <p:nvPr/>
        </p:nvSpPr>
        <p:spPr>
          <a:xfrm>
            <a:off x="793790" y="1829753"/>
            <a:ext cx="92673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50"/>
              <a:buFont typeface="Instrument Sans"/>
              <a:buNone/>
            </a:pPr>
            <a:r>
              <a:rPr b="0" i="0" lang="en-US" sz="44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Anatomía de una Syscall en ARM64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3" name="Google Shape;83;g362d39e7f82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992160"/>
            <a:ext cx="3260646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g362d39e7f82_0_0"/>
          <p:cNvSpPr/>
          <p:nvPr/>
        </p:nvSpPr>
        <p:spPr>
          <a:xfrm>
            <a:off x="1020604" y="4239578"/>
            <a:ext cx="28071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Llamada SVC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g362d39e7f82_0_0"/>
          <p:cNvSpPr/>
          <p:nvPr/>
        </p:nvSpPr>
        <p:spPr>
          <a:xfrm>
            <a:off x="1020604" y="4729996"/>
            <a:ext cx="28071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La instrucción SVC (Supervisor Call) inicia la syscall.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6" name="Google Shape;86;g362d39e7f82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54435" y="2992160"/>
            <a:ext cx="3260765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g362d39e7f82_0_0"/>
          <p:cNvSpPr/>
          <p:nvPr/>
        </p:nvSpPr>
        <p:spPr>
          <a:xfrm>
            <a:off x="4281249" y="4239578"/>
            <a:ext cx="28071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Número de Syscall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362d39e7f82_0_0"/>
          <p:cNvSpPr/>
          <p:nvPr/>
        </p:nvSpPr>
        <p:spPr>
          <a:xfrm>
            <a:off x="4281249" y="4729996"/>
            <a:ext cx="28071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El proceso de usuario pasa el número de syscall en el registro x8.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9" name="Google Shape;89;g362d39e7f82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15200" y="2992160"/>
            <a:ext cx="3260646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g362d39e7f82_0_0"/>
          <p:cNvSpPr/>
          <p:nvPr/>
        </p:nvSpPr>
        <p:spPr>
          <a:xfrm>
            <a:off x="7542014" y="4239578"/>
            <a:ext cx="28071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Argumentos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362d39e7f82_0_0"/>
          <p:cNvSpPr/>
          <p:nvPr/>
        </p:nvSpPr>
        <p:spPr>
          <a:xfrm>
            <a:off x="7542014" y="4729996"/>
            <a:ext cx="28071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Los argumentos se colocan en los registros x0-x5.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2" name="Google Shape;92;g362d39e7f82_0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575846" y="2992160"/>
            <a:ext cx="3260765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362d39e7f82_0_0"/>
          <p:cNvSpPr/>
          <p:nvPr/>
        </p:nvSpPr>
        <p:spPr>
          <a:xfrm>
            <a:off x="10802660" y="4239578"/>
            <a:ext cx="28071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Retorno de Resultados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g362d39e7f82_0_0"/>
          <p:cNvSpPr/>
          <p:nvPr/>
        </p:nvSpPr>
        <p:spPr>
          <a:xfrm>
            <a:off x="10802660" y="5084326"/>
            <a:ext cx="28071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El kernel devuelve los resultados en el registro x0.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0" name="Google Shape;10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86274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4"/>
          <p:cNvSpPr/>
          <p:nvPr/>
        </p:nvSpPr>
        <p:spPr>
          <a:xfrm>
            <a:off x="6061948" y="452199"/>
            <a:ext cx="7992904" cy="10277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Instrument Sans"/>
              <a:buNone/>
            </a:pPr>
            <a:r>
              <a:rPr b="0" i="0" lang="en-US" sz="320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Tabla de Convenciones de Llamada en ARM64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4"/>
          <p:cNvSpPr/>
          <p:nvPr/>
        </p:nvSpPr>
        <p:spPr>
          <a:xfrm>
            <a:off x="6061948" y="1726525"/>
            <a:ext cx="7992904" cy="5396627"/>
          </a:xfrm>
          <a:prstGeom prst="roundRect">
            <a:avLst>
              <a:gd fmla="val 457" name="adj"/>
            </a:avLst>
          </a:prstGeom>
          <a:noFill/>
          <a:ln cap="flat" cmpd="sng" w="9525">
            <a:solidFill>
              <a:srgbClr val="FFFFFF">
                <a:alpha val="2352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6069568" y="1734145"/>
            <a:ext cx="7976830" cy="738426"/>
          </a:xfrm>
          <a:prstGeom prst="rect">
            <a:avLst/>
          </a:prstGeom>
          <a:solidFill>
            <a:srgbClr val="FFFFFF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6234827" y="1840349"/>
            <a:ext cx="232600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Número de Syscall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8897303" y="1840349"/>
            <a:ext cx="232219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x8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4"/>
          <p:cNvSpPr/>
          <p:nvPr/>
        </p:nvSpPr>
        <p:spPr>
          <a:xfrm>
            <a:off x="11555968" y="1840349"/>
            <a:ext cx="2326005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Identifica la función del kernel a ejecutar.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4"/>
          <p:cNvSpPr/>
          <p:nvPr/>
        </p:nvSpPr>
        <p:spPr>
          <a:xfrm>
            <a:off x="6069568" y="2472571"/>
            <a:ext cx="7976830" cy="738426"/>
          </a:xfrm>
          <a:prstGeom prst="rect">
            <a:avLst/>
          </a:prstGeom>
          <a:solidFill>
            <a:srgbClr val="000000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4"/>
          <p:cNvSpPr/>
          <p:nvPr/>
        </p:nvSpPr>
        <p:spPr>
          <a:xfrm>
            <a:off x="6234827" y="2578775"/>
            <a:ext cx="232600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Argumento 1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8897303" y="2578775"/>
            <a:ext cx="232219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x0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11555968" y="2578775"/>
            <a:ext cx="2326005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Primer parámetro de la syscall.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4"/>
          <p:cNvSpPr/>
          <p:nvPr/>
        </p:nvSpPr>
        <p:spPr>
          <a:xfrm>
            <a:off x="6069568" y="3210997"/>
            <a:ext cx="7976830" cy="738426"/>
          </a:xfrm>
          <a:prstGeom prst="rect">
            <a:avLst/>
          </a:prstGeom>
          <a:solidFill>
            <a:srgbClr val="FFFFFF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4"/>
          <p:cNvSpPr/>
          <p:nvPr/>
        </p:nvSpPr>
        <p:spPr>
          <a:xfrm>
            <a:off x="6234827" y="3317200"/>
            <a:ext cx="232600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Argumento 2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4"/>
          <p:cNvSpPr/>
          <p:nvPr/>
        </p:nvSpPr>
        <p:spPr>
          <a:xfrm>
            <a:off x="8897303" y="3317200"/>
            <a:ext cx="232219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x1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4"/>
          <p:cNvSpPr/>
          <p:nvPr/>
        </p:nvSpPr>
        <p:spPr>
          <a:xfrm>
            <a:off x="11555968" y="3317200"/>
            <a:ext cx="2326005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Segundo parámetro de la syscall.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6069568" y="3949422"/>
            <a:ext cx="7976830" cy="738426"/>
          </a:xfrm>
          <a:prstGeom prst="rect">
            <a:avLst/>
          </a:prstGeom>
          <a:solidFill>
            <a:srgbClr val="000000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"/>
          <p:cNvSpPr/>
          <p:nvPr/>
        </p:nvSpPr>
        <p:spPr>
          <a:xfrm>
            <a:off x="6234827" y="4055626"/>
            <a:ext cx="232600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Argumento 3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8897303" y="4055626"/>
            <a:ext cx="232219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x2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"/>
          <p:cNvSpPr/>
          <p:nvPr/>
        </p:nvSpPr>
        <p:spPr>
          <a:xfrm>
            <a:off x="11555968" y="4055626"/>
            <a:ext cx="2326005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Tercer parámetro de la syscall.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6069568" y="4687848"/>
            <a:ext cx="7976830" cy="738426"/>
          </a:xfrm>
          <a:prstGeom prst="rect">
            <a:avLst/>
          </a:prstGeom>
          <a:solidFill>
            <a:srgbClr val="FFFFFF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6234827" y="4794052"/>
            <a:ext cx="232600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Argumento 4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4"/>
          <p:cNvSpPr/>
          <p:nvPr/>
        </p:nvSpPr>
        <p:spPr>
          <a:xfrm>
            <a:off x="8897303" y="4794052"/>
            <a:ext cx="232219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x3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11555968" y="4794052"/>
            <a:ext cx="2326005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Cuarto parámetro de la syscall.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6069568" y="5426273"/>
            <a:ext cx="7976830" cy="738426"/>
          </a:xfrm>
          <a:prstGeom prst="rect">
            <a:avLst/>
          </a:prstGeom>
          <a:solidFill>
            <a:srgbClr val="000000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6234827" y="5532477"/>
            <a:ext cx="232600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Argumento 5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8897303" y="5532477"/>
            <a:ext cx="232219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x4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11555968" y="5532477"/>
            <a:ext cx="2326005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Quinto parámetro de la syscall.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6069568" y="6164699"/>
            <a:ext cx="7976830" cy="475417"/>
          </a:xfrm>
          <a:prstGeom prst="rect">
            <a:avLst/>
          </a:prstGeom>
          <a:solidFill>
            <a:srgbClr val="FFFFFF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4"/>
          <p:cNvSpPr/>
          <p:nvPr/>
        </p:nvSpPr>
        <p:spPr>
          <a:xfrm>
            <a:off x="6234827" y="6270903"/>
            <a:ext cx="232600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Argumento 6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4"/>
          <p:cNvSpPr/>
          <p:nvPr/>
        </p:nvSpPr>
        <p:spPr>
          <a:xfrm>
            <a:off x="8897303" y="6270903"/>
            <a:ext cx="232219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x5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4"/>
          <p:cNvSpPr/>
          <p:nvPr/>
        </p:nvSpPr>
        <p:spPr>
          <a:xfrm>
            <a:off x="11555968" y="6270903"/>
            <a:ext cx="232600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Sexto parámetro de la syscall.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6069568" y="6640116"/>
            <a:ext cx="7976830" cy="475417"/>
          </a:xfrm>
          <a:prstGeom prst="rect">
            <a:avLst/>
          </a:prstGeom>
          <a:solidFill>
            <a:srgbClr val="000000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"/>
          <p:cNvSpPr/>
          <p:nvPr/>
        </p:nvSpPr>
        <p:spPr>
          <a:xfrm>
            <a:off x="6234827" y="6746319"/>
            <a:ext cx="232600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Resultado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4"/>
          <p:cNvSpPr/>
          <p:nvPr/>
        </p:nvSpPr>
        <p:spPr>
          <a:xfrm>
            <a:off x="8897303" y="6746319"/>
            <a:ext cx="232219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x0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4"/>
          <p:cNvSpPr/>
          <p:nvPr/>
        </p:nvSpPr>
        <p:spPr>
          <a:xfrm>
            <a:off x="11555968" y="6746319"/>
            <a:ext cx="232600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Valor devuelto por la syscall.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4"/>
          <p:cNvSpPr/>
          <p:nvPr/>
        </p:nvSpPr>
        <p:spPr>
          <a:xfrm>
            <a:off x="6061948" y="7308056"/>
            <a:ext cx="7992904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Esta tabla es compatible con el estándar de Linux para ARM64. Por ejemplo, para la syscall </a:t>
            </a:r>
            <a:r>
              <a:rPr b="1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openat</a:t>
            </a: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, que es la número </a:t>
            </a:r>
            <a:r>
              <a:rPr b="1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56</a:t>
            </a: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, se pasan el descriptor de archivo y los flags.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"/>
          <p:cNvSpPr/>
          <p:nvPr/>
        </p:nvSpPr>
        <p:spPr>
          <a:xfrm>
            <a:off x="575548" y="452199"/>
            <a:ext cx="6927532" cy="513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Instrument Sans"/>
              <a:buNone/>
            </a:pPr>
            <a:r>
              <a:rPr b="0" i="0" lang="en-US" sz="320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Principales Syscalls en ARM64 Linux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2" name="Google Shape;14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548" y="1323618"/>
            <a:ext cx="411123" cy="411123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/>
          <p:nvPr/>
        </p:nvSpPr>
        <p:spPr>
          <a:xfrm>
            <a:off x="1151096" y="1392555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Instrument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read (x8: 63)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5"/>
          <p:cNvSpPr/>
          <p:nvPr/>
        </p:nvSpPr>
        <p:spPr>
          <a:xfrm>
            <a:off x="1151096" y="1748076"/>
            <a:ext cx="12903756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Lectura de datos desde un descriptor de archivo.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5" name="Google Shape;14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5548" y="2368629"/>
            <a:ext cx="411123" cy="411123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5"/>
          <p:cNvSpPr/>
          <p:nvPr/>
        </p:nvSpPr>
        <p:spPr>
          <a:xfrm>
            <a:off x="1151096" y="2437567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Instrument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write (x8: 64)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5"/>
          <p:cNvSpPr/>
          <p:nvPr/>
        </p:nvSpPr>
        <p:spPr>
          <a:xfrm>
            <a:off x="1151096" y="2793087"/>
            <a:ext cx="12903756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Escritura de datos en un descriptor de archivo.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8" name="Google Shape;148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5548" y="3413641"/>
            <a:ext cx="411123" cy="411123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5"/>
          <p:cNvSpPr/>
          <p:nvPr/>
        </p:nvSpPr>
        <p:spPr>
          <a:xfrm>
            <a:off x="1151096" y="3482578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Instrument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openat (x8: 56)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5"/>
          <p:cNvSpPr/>
          <p:nvPr/>
        </p:nvSpPr>
        <p:spPr>
          <a:xfrm>
            <a:off x="1151096" y="3838099"/>
            <a:ext cx="12903756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Apertura de un archivo o directorio.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51" name="Google Shape;151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75548" y="4458653"/>
            <a:ext cx="411123" cy="41112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5"/>
          <p:cNvSpPr/>
          <p:nvPr/>
        </p:nvSpPr>
        <p:spPr>
          <a:xfrm>
            <a:off x="1151096" y="4527590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Instrument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close (x8: 57)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5"/>
          <p:cNvSpPr/>
          <p:nvPr/>
        </p:nvSpPr>
        <p:spPr>
          <a:xfrm>
            <a:off x="1151096" y="4883110"/>
            <a:ext cx="12903756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Cierra un descriptor de archivo.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54" name="Google Shape;154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5548" y="5503664"/>
            <a:ext cx="411123" cy="411123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5"/>
          <p:cNvSpPr/>
          <p:nvPr/>
        </p:nvSpPr>
        <p:spPr>
          <a:xfrm>
            <a:off x="1151096" y="5572601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Instrument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mmap (x8: 222)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5"/>
          <p:cNvSpPr/>
          <p:nvPr/>
        </p:nvSpPr>
        <p:spPr>
          <a:xfrm>
            <a:off x="1151096" y="5928122"/>
            <a:ext cx="12903756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Gestión de mapeos de memoria.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57" name="Google Shape;157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75548" y="6548676"/>
            <a:ext cx="411123" cy="411123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5"/>
          <p:cNvSpPr/>
          <p:nvPr/>
        </p:nvSpPr>
        <p:spPr>
          <a:xfrm>
            <a:off x="1151096" y="6617613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Instrument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execve (x8: 221)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5"/>
          <p:cNvSpPr/>
          <p:nvPr/>
        </p:nvSpPr>
        <p:spPr>
          <a:xfrm>
            <a:off x="1151096" y="6973133"/>
            <a:ext cx="12903756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Ejecuta un nuevo programa binario.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60" name="Google Shape;160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75548" y="7593687"/>
            <a:ext cx="411123" cy="411123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5"/>
          <p:cNvSpPr/>
          <p:nvPr/>
        </p:nvSpPr>
        <p:spPr>
          <a:xfrm>
            <a:off x="1151096" y="7662624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Instrument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fork/clone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5"/>
          <p:cNvSpPr/>
          <p:nvPr/>
        </p:nvSpPr>
        <p:spPr>
          <a:xfrm>
            <a:off x="1151096" y="8018145"/>
            <a:ext cx="12903756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50"/>
              <a:buFont typeface="Open Sans"/>
              <a:buNone/>
            </a:pPr>
            <a:r>
              <a:rPr b="0" i="0" lang="en-US" sz="12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Creación de nuevos procesos o hilos.</a:t>
            </a:r>
            <a:endParaRPr b="0" i="0" sz="12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"/>
          <p:cNvSpPr/>
          <p:nvPr/>
        </p:nvSpPr>
        <p:spPr>
          <a:xfrm>
            <a:off x="711279" y="560308"/>
            <a:ext cx="10052328" cy="63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Instrument Sans"/>
              <a:buNone/>
            </a:pPr>
            <a:r>
              <a:rPr b="0" i="0" lang="en-US" sz="400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Ejemplo de Ejecución de Syscall en ARM64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6"/>
          <p:cNvSpPr/>
          <p:nvPr/>
        </p:nvSpPr>
        <p:spPr>
          <a:xfrm>
            <a:off x="7303770" y="1601629"/>
            <a:ext cx="22860" cy="6067663"/>
          </a:xfrm>
          <a:prstGeom prst="roundRect">
            <a:avLst>
              <a:gd fmla="val 133358" name="adj"/>
            </a:avLst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6"/>
          <p:cNvSpPr/>
          <p:nvPr/>
        </p:nvSpPr>
        <p:spPr>
          <a:xfrm>
            <a:off x="6499860" y="1818799"/>
            <a:ext cx="609600" cy="22860"/>
          </a:xfrm>
          <a:prstGeom prst="roundRect">
            <a:avLst>
              <a:gd fmla="val 133358" name="adj"/>
            </a:avLst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6"/>
          <p:cNvSpPr/>
          <p:nvPr/>
        </p:nvSpPr>
        <p:spPr>
          <a:xfrm>
            <a:off x="7086600" y="1601629"/>
            <a:ext cx="457200" cy="457200"/>
          </a:xfrm>
          <a:prstGeom prst="roundRect">
            <a:avLst>
              <a:gd fmla="val 6668" name="adj"/>
            </a:avLst>
          </a:prstGeom>
          <a:solidFill>
            <a:srgbClr val="3E3E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2" name="Google Shape;17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2800" y="1639729"/>
            <a:ext cx="3048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6"/>
          <p:cNvSpPr/>
          <p:nvPr/>
        </p:nvSpPr>
        <p:spPr>
          <a:xfrm>
            <a:off x="3758684" y="1671399"/>
            <a:ext cx="2540437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Instrument Sans"/>
              <a:buNone/>
            </a:pPr>
            <a:r>
              <a:rPr b="0" i="0" lang="en-US" sz="20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Cargar x8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6"/>
          <p:cNvSpPr/>
          <p:nvPr/>
        </p:nvSpPr>
        <p:spPr>
          <a:xfrm>
            <a:off x="711279" y="2110859"/>
            <a:ext cx="5587841" cy="325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El número de la syscall se carga en el registro x8.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6"/>
          <p:cNvSpPr/>
          <p:nvPr/>
        </p:nvSpPr>
        <p:spPr>
          <a:xfrm>
            <a:off x="7520940" y="3037999"/>
            <a:ext cx="609600" cy="22860"/>
          </a:xfrm>
          <a:prstGeom prst="roundRect">
            <a:avLst>
              <a:gd fmla="val 133358" name="adj"/>
            </a:avLst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6"/>
          <p:cNvSpPr/>
          <p:nvPr/>
        </p:nvSpPr>
        <p:spPr>
          <a:xfrm>
            <a:off x="7086600" y="2820829"/>
            <a:ext cx="457200" cy="457200"/>
          </a:xfrm>
          <a:prstGeom prst="roundRect">
            <a:avLst>
              <a:gd fmla="val 6668" name="adj"/>
            </a:avLst>
          </a:prstGeom>
          <a:solidFill>
            <a:srgbClr val="3E3E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7" name="Google Shape;17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62800" y="2858929"/>
            <a:ext cx="3048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6"/>
          <p:cNvSpPr/>
          <p:nvPr/>
        </p:nvSpPr>
        <p:spPr>
          <a:xfrm>
            <a:off x="8331279" y="2890599"/>
            <a:ext cx="2540437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Instrument Sans"/>
              <a:buNone/>
            </a:pPr>
            <a:r>
              <a:rPr b="0" i="0" lang="en-US" sz="20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Colocar Argumentos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6"/>
          <p:cNvSpPr/>
          <p:nvPr/>
        </p:nvSpPr>
        <p:spPr>
          <a:xfrm>
            <a:off x="8331279" y="3330059"/>
            <a:ext cx="5587841" cy="325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Los parámetros se colocan en los registros x0-x5.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6"/>
          <p:cNvSpPr/>
          <p:nvPr/>
        </p:nvSpPr>
        <p:spPr>
          <a:xfrm>
            <a:off x="6499860" y="4088963"/>
            <a:ext cx="609600" cy="22860"/>
          </a:xfrm>
          <a:prstGeom prst="roundRect">
            <a:avLst>
              <a:gd fmla="val 133358" name="adj"/>
            </a:avLst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6"/>
          <p:cNvSpPr/>
          <p:nvPr/>
        </p:nvSpPr>
        <p:spPr>
          <a:xfrm>
            <a:off x="7086600" y="3871793"/>
            <a:ext cx="457200" cy="457200"/>
          </a:xfrm>
          <a:prstGeom prst="roundRect">
            <a:avLst>
              <a:gd fmla="val 6668" name="adj"/>
            </a:avLst>
          </a:prstGeom>
          <a:solidFill>
            <a:srgbClr val="3E3E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82" name="Google Shape;182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62800" y="3909893"/>
            <a:ext cx="3048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6"/>
          <p:cNvSpPr/>
          <p:nvPr/>
        </p:nvSpPr>
        <p:spPr>
          <a:xfrm>
            <a:off x="3758684" y="3941564"/>
            <a:ext cx="2540437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Instrument Sans"/>
              <a:buNone/>
            </a:pPr>
            <a:r>
              <a:rPr b="0" i="0" lang="en-US" sz="20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Ejecutar svc #0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6"/>
          <p:cNvSpPr/>
          <p:nvPr/>
        </p:nvSpPr>
        <p:spPr>
          <a:xfrm>
            <a:off x="711279" y="4381024"/>
            <a:ext cx="5587841" cy="325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La instrucción svc #0 transfiere el control al kernel.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6"/>
          <p:cNvSpPr/>
          <p:nvPr/>
        </p:nvSpPr>
        <p:spPr>
          <a:xfrm>
            <a:off x="7520940" y="5139928"/>
            <a:ext cx="609600" cy="22860"/>
          </a:xfrm>
          <a:prstGeom prst="roundRect">
            <a:avLst>
              <a:gd fmla="val 133358" name="adj"/>
            </a:avLst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6"/>
          <p:cNvSpPr/>
          <p:nvPr/>
        </p:nvSpPr>
        <p:spPr>
          <a:xfrm>
            <a:off x="7086600" y="4922758"/>
            <a:ext cx="457200" cy="457200"/>
          </a:xfrm>
          <a:prstGeom prst="roundRect">
            <a:avLst>
              <a:gd fmla="val 6668" name="adj"/>
            </a:avLst>
          </a:prstGeom>
          <a:solidFill>
            <a:srgbClr val="3E3E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87" name="Google Shape;187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62800" y="4960858"/>
            <a:ext cx="3048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6"/>
          <p:cNvSpPr/>
          <p:nvPr/>
        </p:nvSpPr>
        <p:spPr>
          <a:xfrm>
            <a:off x="8331279" y="4992529"/>
            <a:ext cx="3030260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Instrument Sans"/>
              <a:buNone/>
            </a:pPr>
            <a:r>
              <a:rPr b="0" i="0" lang="en-US" sz="20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Procesamiento del Kernel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6"/>
          <p:cNvSpPr/>
          <p:nvPr/>
        </p:nvSpPr>
        <p:spPr>
          <a:xfrm>
            <a:off x="8331279" y="5431988"/>
            <a:ext cx="5587841" cy="325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El kernel procesa la solicitud y realiza la operación.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6"/>
          <p:cNvSpPr/>
          <p:nvPr/>
        </p:nvSpPr>
        <p:spPr>
          <a:xfrm>
            <a:off x="6499860" y="6190893"/>
            <a:ext cx="609600" cy="22860"/>
          </a:xfrm>
          <a:prstGeom prst="roundRect">
            <a:avLst>
              <a:gd fmla="val 133358" name="adj"/>
            </a:avLst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6"/>
          <p:cNvSpPr/>
          <p:nvPr/>
        </p:nvSpPr>
        <p:spPr>
          <a:xfrm>
            <a:off x="7086600" y="5973723"/>
            <a:ext cx="457200" cy="457200"/>
          </a:xfrm>
          <a:prstGeom prst="roundRect">
            <a:avLst>
              <a:gd fmla="val 6668" name="adj"/>
            </a:avLst>
          </a:prstGeom>
          <a:solidFill>
            <a:srgbClr val="3E3E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92" name="Google Shape;192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62800" y="6011823"/>
            <a:ext cx="3048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6"/>
          <p:cNvSpPr/>
          <p:nvPr/>
        </p:nvSpPr>
        <p:spPr>
          <a:xfrm>
            <a:off x="3758684" y="6043493"/>
            <a:ext cx="2540437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Instrument Sans"/>
              <a:buNone/>
            </a:pPr>
            <a:r>
              <a:rPr b="0" i="0" lang="en-US" sz="20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Retorno de Resultado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6"/>
          <p:cNvSpPr/>
          <p:nvPr/>
        </p:nvSpPr>
        <p:spPr>
          <a:xfrm>
            <a:off x="711279" y="6482953"/>
            <a:ext cx="5587841" cy="325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El resultado se devuelve en el registro x0.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"/>
          <p:cNvSpPr/>
          <p:nvPr/>
        </p:nvSpPr>
        <p:spPr>
          <a:xfrm>
            <a:off x="793790" y="1632109"/>
            <a:ext cx="942939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50"/>
              <a:buFont typeface="Instrument Sans"/>
              <a:buNone/>
            </a:pPr>
            <a:r>
              <a:rPr b="0" i="0" lang="en-US" sz="44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Especificaciones y Buenas Prácticas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01" name="Google Shape;20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936200"/>
            <a:ext cx="6244709" cy="34061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7"/>
          <p:cNvSpPr/>
          <p:nvPr/>
        </p:nvSpPr>
        <p:spPr>
          <a:xfrm>
            <a:off x="7599521" y="2760345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Registros Reservados:</a:t>
            </a: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 Nunca alterar registros usados por el kernel.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7"/>
          <p:cNvSpPr/>
          <p:nvPr/>
        </p:nvSpPr>
        <p:spPr>
          <a:xfrm>
            <a:off x="7599521" y="3565446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Documentación Oficial:</a:t>
            </a: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 Siempre consultar la documentación para cada syscall.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7"/>
          <p:cNvSpPr/>
          <p:nvPr/>
        </p:nvSpPr>
        <p:spPr>
          <a:xfrm>
            <a:off x="7599521" y="4370546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Control de Errores:</a:t>
            </a: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 El kernel devuelve códigos negativos para errores en x0.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7"/>
          <p:cNvSpPr/>
          <p:nvPr/>
        </p:nvSpPr>
        <p:spPr>
          <a:xfrm>
            <a:off x="7599521" y="5175647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Compatibilidad:</a:t>
            </a: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 Asegurar la compatibilidad al portar entre arquitecturas.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1" name="Google Shape;21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8"/>
          <p:cNvSpPr/>
          <p:nvPr/>
        </p:nvSpPr>
        <p:spPr>
          <a:xfrm>
            <a:off x="6280190" y="1444109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50"/>
              <a:buFont typeface="Instrument Sans"/>
              <a:buNone/>
            </a:pPr>
            <a:r>
              <a:rPr b="0" i="0" lang="en-US" sz="44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Conclusión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8"/>
          <p:cNvSpPr/>
          <p:nvPr/>
        </p:nvSpPr>
        <p:spPr>
          <a:xfrm>
            <a:off x="6280190" y="2493050"/>
            <a:ext cx="3664863" cy="2395657"/>
          </a:xfrm>
          <a:prstGeom prst="roundRect">
            <a:avLst>
              <a:gd fmla="val 1420" name="adj"/>
            </a:avLst>
          </a:prstGeom>
          <a:solidFill>
            <a:srgbClr val="3E3E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8"/>
          <p:cNvSpPr/>
          <p:nvPr/>
        </p:nvSpPr>
        <p:spPr>
          <a:xfrm>
            <a:off x="6507004" y="27198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Puente Esencial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8"/>
          <p:cNvSpPr/>
          <p:nvPr/>
        </p:nvSpPr>
        <p:spPr>
          <a:xfrm>
            <a:off x="6507004" y="3210282"/>
            <a:ext cx="321123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Las syscalls son el puente vital entre las aplicaciones y el kernel de Linux en ARM64.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8"/>
          <p:cNvSpPr/>
          <p:nvPr/>
        </p:nvSpPr>
        <p:spPr>
          <a:xfrm>
            <a:off x="10171867" y="2493050"/>
            <a:ext cx="3664863" cy="2395657"/>
          </a:xfrm>
          <a:prstGeom prst="roundRect">
            <a:avLst>
              <a:gd fmla="val 1420" name="adj"/>
            </a:avLst>
          </a:prstGeom>
          <a:solidFill>
            <a:srgbClr val="3E3E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8"/>
          <p:cNvSpPr/>
          <p:nvPr/>
        </p:nvSpPr>
        <p:spPr>
          <a:xfrm>
            <a:off x="10398681" y="2719864"/>
            <a:ext cx="304371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Convenciones Precisas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8"/>
          <p:cNvSpPr/>
          <p:nvPr/>
        </p:nvSpPr>
        <p:spPr>
          <a:xfrm>
            <a:off x="10398681" y="3210282"/>
            <a:ext cx="321123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Su uso requiere seguir convenciones de registro precisas para la comunicación.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8"/>
          <p:cNvSpPr/>
          <p:nvPr/>
        </p:nvSpPr>
        <p:spPr>
          <a:xfrm>
            <a:off x="6280190" y="5115520"/>
            <a:ext cx="7556421" cy="1669852"/>
          </a:xfrm>
          <a:prstGeom prst="roundRect">
            <a:avLst>
              <a:gd fmla="val 2038" name="adj"/>
            </a:avLst>
          </a:prstGeom>
          <a:solidFill>
            <a:srgbClr val="3E3E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8"/>
          <p:cNvSpPr/>
          <p:nvPr/>
        </p:nvSpPr>
        <p:spPr>
          <a:xfrm>
            <a:off x="6507004" y="534233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Clave para el Sistema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8"/>
          <p:cNvSpPr/>
          <p:nvPr/>
        </p:nvSpPr>
        <p:spPr>
          <a:xfrm>
            <a:off x="6507004" y="5832753"/>
            <a:ext cx="710279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El uso correcto es crucial para la seguridad, estabilidad y eficiencia del sistema operativo.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